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9" r:id="rId5"/>
    <p:sldId id="257" r:id="rId6"/>
    <p:sldId id="258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AU"/>
  <c:chart>
    <c:plotArea>
      <c:layout/>
      <c:lineChart>
        <c:grouping val="standard"/>
        <c:ser>
          <c:idx val="0"/>
          <c:order val="0"/>
          <c:tx>
            <c:v>Serial project</c:v>
          </c:tx>
          <c:cat>
            <c:numRef>
              <c:f>comparison!$A$3:$A$18</c:f>
              <c:numCache>
                <c:formatCode>General</c:formatCode>
                <c:ptCount val="16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  <c:pt idx="8">
                  <c:v>100</c:v>
                </c:pt>
                <c:pt idx="9">
                  <c:v>110</c:v>
                </c:pt>
                <c:pt idx="10">
                  <c:v>120</c:v>
                </c:pt>
                <c:pt idx="11">
                  <c:v>130</c:v>
                </c:pt>
                <c:pt idx="12">
                  <c:v>140</c:v>
                </c:pt>
                <c:pt idx="13">
                  <c:v>150</c:v>
                </c:pt>
                <c:pt idx="14">
                  <c:v>160</c:v>
                </c:pt>
                <c:pt idx="15">
                  <c:v>170</c:v>
                </c:pt>
              </c:numCache>
            </c:numRef>
          </c:cat>
          <c:val>
            <c:numRef>
              <c:f>comparison!$D$3:$D$18</c:f>
              <c:numCache>
                <c:formatCode>General</c:formatCod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11</c:v>
                </c:pt>
                <c:pt idx="6">
                  <c:v>13</c:v>
                </c:pt>
                <c:pt idx="7">
                  <c:v>17</c:v>
                </c:pt>
                <c:pt idx="8">
                  <c:v>21</c:v>
                </c:pt>
                <c:pt idx="9">
                  <c:v>25</c:v>
                </c:pt>
                <c:pt idx="10">
                  <c:v>30</c:v>
                </c:pt>
                <c:pt idx="11">
                  <c:v>35</c:v>
                </c:pt>
                <c:pt idx="12">
                  <c:v>41</c:v>
                </c:pt>
                <c:pt idx="13">
                  <c:v>46</c:v>
                </c:pt>
                <c:pt idx="14">
                  <c:v>53</c:v>
                </c:pt>
                <c:pt idx="15">
                  <c:v>59</c:v>
                </c:pt>
              </c:numCache>
            </c:numRef>
          </c:val>
        </c:ser>
        <c:ser>
          <c:idx val="1"/>
          <c:order val="1"/>
          <c:tx>
            <c:v>CUDA [11,11] parallel</c:v>
          </c:tx>
          <c:cat>
            <c:numRef>
              <c:f>comparison!$A$3:$A$18</c:f>
              <c:numCache>
                <c:formatCode>General</c:formatCode>
                <c:ptCount val="16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  <c:pt idx="8">
                  <c:v>100</c:v>
                </c:pt>
                <c:pt idx="9">
                  <c:v>110</c:v>
                </c:pt>
                <c:pt idx="10">
                  <c:v>120</c:v>
                </c:pt>
                <c:pt idx="11">
                  <c:v>130</c:v>
                </c:pt>
                <c:pt idx="12">
                  <c:v>140</c:v>
                </c:pt>
                <c:pt idx="13">
                  <c:v>150</c:v>
                </c:pt>
                <c:pt idx="14">
                  <c:v>160</c:v>
                </c:pt>
                <c:pt idx="15">
                  <c:v>170</c:v>
                </c:pt>
              </c:numCache>
            </c:numRef>
          </c:cat>
          <c:val>
            <c:numRef>
              <c:f>comparison!$D$76:$D$91</c:f>
              <c:numCache>
                <c:formatCode>General</c:formatCode>
                <c:ptCount val="16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4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14</c:v>
                </c:pt>
                <c:pt idx="14">
                  <c:v>17</c:v>
                </c:pt>
                <c:pt idx="15">
                  <c:v>19</c:v>
                </c:pt>
              </c:numCache>
            </c:numRef>
          </c:val>
        </c:ser>
        <c:marker val="1"/>
        <c:axId val="55830784"/>
        <c:axId val="85098496"/>
      </c:lineChart>
      <c:catAx>
        <c:axId val="55830784"/>
        <c:scaling>
          <c:orientation val="minMax"/>
        </c:scaling>
        <c:axPos val="b"/>
        <c:numFmt formatCode="General" sourceLinked="1"/>
        <c:tickLblPos val="nextTo"/>
        <c:crossAx val="85098496"/>
        <c:crosses val="autoZero"/>
        <c:auto val="1"/>
        <c:lblAlgn val="ctr"/>
        <c:lblOffset val="100"/>
      </c:catAx>
      <c:valAx>
        <c:axId val="85098496"/>
        <c:scaling>
          <c:orientation val="minMax"/>
        </c:scaling>
        <c:axPos val="l"/>
        <c:majorGridlines/>
        <c:numFmt formatCode="General" sourceLinked="1"/>
        <c:tickLblPos val="nextTo"/>
        <c:crossAx val="55830784"/>
        <c:crosses val="autoZero"/>
        <c:crossBetween val="between"/>
      </c:valAx>
    </c:plotArea>
    <c:legend>
      <c:legendPos val="r"/>
      <c:layout/>
    </c:legend>
    <c:plotVisOnly val="1"/>
  </c:chart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AU"/>
  <c:chart>
    <c:title>
      <c:layout/>
    </c:title>
    <c:plotArea>
      <c:layout/>
      <c:lineChart>
        <c:grouping val="standard"/>
        <c:ser>
          <c:idx val="0"/>
          <c:order val="0"/>
          <c:tx>
            <c:v>CUDA Threads</c:v>
          </c:tx>
          <c:cat>
            <c:strRef>
              <c:f>cuda!$C$79:$C$95</c:f>
              <c:strCache>
                <c:ptCount val="17"/>
                <c:pt idx="0">
                  <c:v>1[1,1]</c:v>
                </c:pt>
                <c:pt idx="1">
                  <c:v>4[2,2]</c:v>
                </c:pt>
                <c:pt idx="2">
                  <c:v>9[3,3]</c:v>
                </c:pt>
                <c:pt idx="3">
                  <c:v>16[4,4]</c:v>
                </c:pt>
                <c:pt idx="4">
                  <c:v>25[5,5]</c:v>
                </c:pt>
                <c:pt idx="5">
                  <c:v>36[6,6]</c:v>
                </c:pt>
                <c:pt idx="6">
                  <c:v>49[7,7]</c:v>
                </c:pt>
                <c:pt idx="7">
                  <c:v>64[8,8]</c:v>
                </c:pt>
                <c:pt idx="8">
                  <c:v>81[9,9]</c:v>
                </c:pt>
                <c:pt idx="9">
                  <c:v>100[10,10]</c:v>
                </c:pt>
                <c:pt idx="10">
                  <c:v>121[11,11]</c:v>
                </c:pt>
                <c:pt idx="11">
                  <c:v>144[12,12]</c:v>
                </c:pt>
                <c:pt idx="12">
                  <c:v>169[13,13]</c:v>
                </c:pt>
                <c:pt idx="13">
                  <c:v>256[16,16]</c:v>
                </c:pt>
                <c:pt idx="14">
                  <c:v>289[17,17]</c:v>
                </c:pt>
                <c:pt idx="15">
                  <c:v>400[20,20]</c:v>
                </c:pt>
                <c:pt idx="16">
                  <c:v>484[22,22]</c:v>
                </c:pt>
              </c:strCache>
            </c:strRef>
          </c:cat>
          <c:val>
            <c:numRef>
              <c:f>cuda!$D$79:$D$95</c:f>
              <c:numCache>
                <c:formatCode>General</c:formatCode>
                <c:ptCount val="17"/>
                <c:pt idx="0">
                  <c:v>42</c:v>
                </c:pt>
                <c:pt idx="1">
                  <c:v>16</c:v>
                </c:pt>
                <c:pt idx="2">
                  <c:v>11</c:v>
                </c:pt>
                <c:pt idx="3">
                  <c:v>8</c:v>
                </c:pt>
                <c:pt idx="4">
                  <c:v>8</c:v>
                </c:pt>
                <c:pt idx="5">
                  <c:v>8</c:v>
                </c:pt>
                <c:pt idx="6">
                  <c:v>8</c:v>
                </c:pt>
                <c:pt idx="7">
                  <c:v>7</c:v>
                </c:pt>
                <c:pt idx="8">
                  <c:v>8</c:v>
                </c:pt>
                <c:pt idx="9">
                  <c:v>8</c:v>
                </c:pt>
                <c:pt idx="10">
                  <c:v>7</c:v>
                </c:pt>
                <c:pt idx="11">
                  <c:v>8</c:v>
                </c:pt>
                <c:pt idx="12">
                  <c:v>8</c:v>
                </c:pt>
                <c:pt idx="13">
                  <c:v>8</c:v>
                </c:pt>
                <c:pt idx="14">
                  <c:v>9</c:v>
                </c:pt>
                <c:pt idx="15">
                  <c:v>9</c:v>
                </c:pt>
                <c:pt idx="16">
                  <c:v>8</c:v>
                </c:pt>
              </c:numCache>
            </c:numRef>
          </c:val>
        </c:ser>
        <c:marker val="1"/>
        <c:axId val="88323200"/>
        <c:axId val="88324736"/>
      </c:lineChart>
      <c:catAx>
        <c:axId val="88323200"/>
        <c:scaling>
          <c:orientation val="minMax"/>
        </c:scaling>
        <c:axPos val="b"/>
        <c:tickLblPos val="nextTo"/>
        <c:crossAx val="88324736"/>
        <c:crosses val="autoZero"/>
        <c:auto val="1"/>
        <c:lblAlgn val="ctr"/>
        <c:lblOffset val="100"/>
      </c:catAx>
      <c:valAx>
        <c:axId val="88324736"/>
        <c:scaling>
          <c:orientation val="minMax"/>
        </c:scaling>
        <c:axPos val="l"/>
        <c:majorGridlines/>
        <c:numFmt formatCode="General" sourceLinked="1"/>
        <c:tickLblPos val="nextTo"/>
        <c:crossAx val="88323200"/>
        <c:crosses val="autoZero"/>
        <c:crossBetween val="between"/>
      </c:valAx>
    </c:plotArea>
    <c:legend>
      <c:legendPos val="r"/>
      <c:layout/>
    </c:legend>
    <c:plotVisOnly val="1"/>
  </c:chart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AU"/>
  <c:chart>
    <c:plotArea>
      <c:layout/>
      <c:lineChart>
        <c:grouping val="standard"/>
        <c:ser>
          <c:idx val="0"/>
          <c:order val="0"/>
          <c:tx>
            <c:v>Serial project</c:v>
          </c:tx>
          <c:cat>
            <c:numRef>
              <c:f>comparison!$A$6:$A$18</c:f>
              <c:numCache>
                <c:formatCode>General</c:formatCode>
                <c:ptCount val="13"/>
                <c:pt idx="0">
                  <c:v>50</c:v>
                </c:pt>
                <c:pt idx="1">
                  <c:v>60</c:v>
                </c:pt>
                <c:pt idx="2">
                  <c:v>70</c:v>
                </c:pt>
                <c:pt idx="3">
                  <c:v>80</c:v>
                </c:pt>
                <c:pt idx="4">
                  <c:v>90</c:v>
                </c:pt>
                <c:pt idx="5">
                  <c:v>100</c:v>
                </c:pt>
                <c:pt idx="6">
                  <c:v>110</c:v>
                </c:pt>
                <c:pt idx="7">
                  <c:v>120</c:v>
                </c:pt>
                <c:pt idx="8">
                  <c:v>130</c:v>
                </c:pt>
                <c:pt idx="9">
                  <c:v>140</c:v>
                </c:pt>
                <c:pt idx="10">
                  <c:v>150</c:v>
                </c:pt>
                <c:pt idx="11">
                  <c:v>160</c:v>
                </c:pt>
                <c:pt idx="12">
                  <c:v>170</c:v>
                </c:pt>
              </c:numCache>
            </c:numRef>
          </c:cat>
          <c:val>
            <c:numRef>
              <c:f>comparison!$D$6:$D$18</c:f>
              <c:numCache>
                <c:formatCode>General</c:formatCode>
                <c:ptCount val="13"/>
                <c:pt idx="0">
                  <c:v>5</c:v>
                </c:pt>
                <c:pt idx="1">
                  <c:v>8</c:v>
                </c:pt>
                <c:pt idx="2">
                  <c:v>11</c:v>
                </c:pt>
                <c:pt idx="3">
                  <c:v>13</c:v>
                </c:pt>
                <c:pt idx="4">
                  <c:v>17</c:v>
                </c:pt>
                <c:pt idx="5">
                  <c:v>21</c:v>
                </c:pt>
                <c:pt idx="6">
                  <c:v>25</c:v>
                </c:pt>
                <c:pt idx="7">
                  <c:v>30</c:v>
                </c:pt>
                <c:pt idx="8">
                  <c:v>35</c:v>
                </c:pt>
                <c:pt idx="9">
                  <c:v>41</c:v>
                </c:pt>
                <c:pt idx="10">
                  <c:v>46</c:v>
                </c:pt>
                <c:pt idx="11">
                  <c:v>53</c:v>
                </c:pt>
                <c:pt idx="12">
                  <c:v>59</c:v>
                </c:pt>
              </c:numCache>
            </c:numRef>
          </c:val>
        </c:ser>
        <c:ser>
          <c:idx val="1"/>
          <c:order val="1"/>
          <c:tx>
            <c:v>OpenMP 5 Threads</c:v>
          </c:tx>
          <c:cat>
            <c:numRef>
              <c:f>comparison!$A$6:$A$18</c:f>
              <c:numCache>
                <c:formatCode>General</c:formatCode>
                <c:ptCount val="13"/>
                <c:pt idx="0">
                  <c:v>50</c:v>
                </c:pt>
                <c:pt idx="1">
                  <c:v>60</c:v>
                </c:pt>
                <c:pt idx="2">
                  <c:v>70</c:v>
                </c:pt>
                <c:pt idx="3">
                  <c:v>80</c:v>
                </c:pt>
                <c:pt idx="4">
                  <c:v>90</c:v>
                </c:pt>
                <c:pt idx="5">
                  <c:v>100</c:v>
                </c:pt>
                <c:pt idx="6">
                  <c:v>110</c:v>
                </c:pt>
                <c:pt idx="7">
                  <c:v>120</c:v>
                </c:pt>
                <c:pt idx="8">
                  <c:v>130</c:v>
                </c:pt>
                <c:pt idx="9">
                  <c:v>140</c:v>
                </c:pt>
                <c:pt idx="10">
                  <c:v>150</c:v>
                </c:pt>
                <c:pt idx="11">
                  <c:v>160</c:v>
                </c:pt>
                <c:pt idx="12">
                  <c:v>170</c:v>
                </c:pt>
              </c:numCache>
            </c:numRef>
          </c:cat>
          <c:val>
            <c:numRef>
              <c:f>comparison!$D$42:$D$54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4</c:v>
                </c:pt>
                <c:pt idx="5">
                  <c:v>6</c:v>
                </c:pt>
                <c:pt idx="6">
                  <c:v>6</c:v>
                </c:pt>
                <c:pt idx="7">
                  <c:v>7</c:v>
                </c:pt>
                <c:pt idx="8">
                  <c:v>9</c:v>
                </c:pt>
                <c:pt idx="9">
                  <c:v>11</c:v>
                </c:pt>
                <c:pt idx="10">
                  <c:v>11</c:v>
                </c:pt>
                <c:pt idx="11">
                  <c:v>13</c:v>
                </c:pt>
                <c:pt idx="12">
                  <c:v>16</c:v>
                </c:pt>
              </c:numCache>
            </c:numRef>
          </c:val>
        </c:ser>
        <c:marker val="1"/>
        <c:axId val="93663616"/>
        <c:axId val="93665152"/>
      </c:lineChart>
      <c:catAx>
        <c:axId val="93663616"/>
        <c:scaling>
          <c:orientation val="minMax"/>
        </c:scaling>
        <c:axPos val="b"/>
        <c:numFmt formatCode="General" sourceLinked="1"/>
        <c:tickLblPos val="nextTo"/>
        <c:crossAx val="93665152"/>
        <c:crosses val="autoZero"/>
        <c:auto val="1"/>
        <c:lblAlgn val="ctr"/>
        <c:lblOffset val="100"/>
      </c:catAx>
      <c:valAx>
        <c:axId val="93665152"/>
        <c:scaling>
          <c:orientation val="minMax"/>
        </c:scaling>
        <c:axPos val="l"/>
        <c:majorGridlines/>
        <c:numFmt formatCode="General" sourceLinked="1"/>
        <c:tickLblPos val="nextTo"/>
        <c:crossAx val="93663616"/>
        <c:crosses val="autoZero"/>
        <c:crossBetween val="between"/>
      </c:valAx>
    </c:plotArea>
    <c:legend>
      <c:legendPos val="r"/>
      <c:layout/>
    </c:legend>
    <c:plotVisOnly val="1"/>
  </c:chart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AU"/>
  <c:chart>
    <c:plotArea>
      <c:layout>
        <c:manualLayout>
          <c:layoutTarget val="inner"/>
          <c:xMode val="edge"/>
          <c:yMode val="edge"/>
          <c:x val="7.7670025646657634E-2"/>
          <c:y val="8.4967591425370928E-2"/>
          <c:w val="0.61326957750173461"/>
          <c:h val="0.70261662140210568"/>
        </c:manualLayout>
      </c:layout>
      <c:lineChart>
        <c:grouping val="standard"/>
        <c:ser>
          <c:idx val="0"/>
          <c:order val="0"/>
          <c:tx>
            <c:v>Serial Project</c:v>
          </c:tx>
          <c:cat>
            <c:numRef>
              <c:f>comparison!$A$3:$A$18</c:f>
              <c:numCache>
                <c:formatCode>General</c:formatCode>
                <c:ptCount val="16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  <c:pt idx="8">
                  <c:v>100</c:v>
                </c:pt>
                <c:pt idx="9">
                  <c:v>110</c:v>
                </c:pt>
                <c:pt idx="10">
                  <c:v>120</c:v>
                </c:pt>
                <c:pt idx="11">
                  <c:v>130</c:v>
                </c:pt>
                <c:pt idx="12">
                  <c:v>140</c:v>
                </c:pt>
                <c:pt idx="13">
                  <c:v>150</c:v>
                </c:pt>
                <c:pt idx="14">
                  <c:v>160</c:v>
                </c:pt>
                <c:pt idx="15">
                  <c:v>170</c:v>
                </c:pt>
              </c:numCache>
            </c:numRef>
          </c:cat>
          <c:val>
            <c:numRef>
              <c:f>comparison!$D$3:$D$18</c:f>
              <c:numCache>
                <c:formatCode>General</c:formatCod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11</c:v>
                </c:pt>
                <c:pt idx="6">
                  <c:v>13</c:v>
                </c:pt>
                <c:pt idx="7">
                  <c:v>17</c:v>
                </c:pt>
                <c:pt idx="8">
                  <c:v>21</c:v>
                </c:pt>
                <c:pt idx="9">
                  <c:v>25</c:v>
                </c:pt>
                <c:pt idx="10">
                  <c:v>30</c:v>
                </c:pt>
                <c:pt idx="11">
                  <c:v>35</c:v>
                </c:pt>
                <c:pt idx="12">
                  <c:v>41</c:v>
                </c:pt>
                <c:pt idx="13">
                  <c:v>46</c:v>
                </c:pt>
                <c:pt idx="14">
                  <c:v>53</c:v>
                </c:pt>
                <c:pt idx="15">
                  <c:v>59</c:v>
                </c:pt>
              </c:numCache>
            </c:numRef>
          </c:val>
        </c:ser>
        <c:ser>
          <c:idx val="1"/>
          <c:order val="1"/>
          <c:tx>
            <c:v>CUDA Serial Project</c:v>
          </c:tx>
          <c:cat>
            <c:numRef>
              <c:f>comparison!$A$3:$A$18</c:f>
              <c:numCache>
                <c:formatCode>General</c:formatCode>
                <c:ptCount val="16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  <c:pt idx="8">
                  <c:v>100</c:v>
                </c:pt>
                <c:pt idx="9">
                  <c:v>110</c:v>
                </c:pt>
                <c:pt idx="10">
                  <c:v>120</c:v>
                </c:pt>
                <c:pt idx="11">
                  <c:v>130</c:v>
                </c:pt>
                <c:pt idx="12">
                  <c:v>140</c:v>
                </c:pt>
                <c:pt idx="13">
                  <c:v>150</c:v>
                </c:pt>
                <c:pt idx="14">
                  <c:v>160</c:v>
                </c:pt>
                <c:pt idx="15">
                  <c:v>170</c:v>
                </c:pt>
              </c:numCache>
            </c:numRef>
          </c:cat>
          <c:val>
            <c:numRef>
              <c:f>comparison!$D$23:$D$38</c:f>
              <c:numCache>
                <c:formatCode>General</c:formatCode>
                <c:ptCount val="16"/>
                <c:pt idx="0">
                  <c:v>2</c:v>
                </c:pt>
                <c:pt idx="1">
                  <c:v>5</c:v>
                </c:pt>
                <c:pt idx="2">
                  <c:v>9</c:v>
                </c:pt>
                <c:pt idx="3">
                  <c:v>14</c:v>
                </c:pt>
                <c:pt idx="4">
                  <c:v>21</c:v>
                </c:pt>
                <c:pt idx="5">
                  <c:v>28</c:v>
                </c:pt>
                <c:pt idx="6">
                  <c:v>37</c:v>
                </c:pt>
                <c:pt idx="7">
                  <c:v>49</c:v>
                </c:pt>
                <c:pt idx="8">
                  <c:v>59</c:v>
                </c:pt>
                <c:pt idx="9">
                  <c:v>72</c:v>
                </c:pt>
                <c:pt idx="10">
                  <c:v>85</c:v>
                </c:pt>
                <c:pt idx="11">
                  <c:v>100</c:v>
                </c:pt>
                <c:pt idx="12">
                  <c:v>117</c:v>
                </c:pt>
                <c:pt idx="13">
                  <c:v>135</c:v>
                </c:pt>
                <c:pt idx="14">
                  <c:v>151</c:v>
                </c:pt>
                <c:pt idx="15">
                  <c:v>170</c:v>
                </c:pt>
              </c:numCache>
            </c:numRef>
          </c:val>
        </c:ser>
        <c:marker val="1"/>
        <c:axId val="135608576"/>
        <c:axId val="135614464"/>
      </c:lineChart>
      <c:catAx>
        <c:axId val="135608576"/>
        <c:scaling>
          <c:orientation val="minMax"/>
        </c:scaling>
        <c:axPos val="b"/>
        <c:numFmt formatCode="General" sourceLinked="1"/>
        <c:tickLblPos val="nextTo"/>
        <c:txPr>
          <a:bodyPr rot="-2700000" vert="horz"/>
          <a:lstStyle/>
          <a:p>
            <a:pPr>
              <a:defRPr/>
            </a:pPr>
            <a:endParaRPr lang="en-US"/>
          </a:p>
        </c:txPr>
        <c:crossAx val="135614464"/>
        <c:crosses val="autoZero"/>
        <c:auto val="1"/>
        <c:lblAlgn val="ctr"/>
        <c:lblOffset val="100"/>
        <c:tickLblSkip val="2"/>
        <c:tickMarkSkip val="1"/>
      </c:catAx>
      <c:valAx>
        <c:axId val="135614464"/>
        <c:scaling>
          <c:orientation val="minMax"/>
        </c:scaling>
        <c:axPos val="l"/>
        <c:majorGridlines/>
        <c:numFmt formatCode="General" sourceLinked="1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3560857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0873898402575097"/>
          <c:y val="0.36601423998621374"/>
          <c:w val="0.27831759190052374"/>
          <c:h val="0.14052332428042136"/>
        </c:manualLayout>
      </c:layout>
    </c:legend>
    <c:plotVisOnly val="1"/>
    <c:dispBlanksAs val="gap"/>
  </c:chart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AU"/>
  <c:chart>
    <c:plotArea>
      <c:layout>
        <c:manualLayout>
          <c:layoutTarget val="inner"/>
          <c:xMode val="edge"/>
          <c:yMode val="edge"/>
          <c:x val="7.7372317926207607E-2"/>
          <c:y val="7.4585635359116192E-2"/>
          <c:w val="0.75328520848911551"/>
          <c:h val="0.72651933701657556"/>
        </c:manualLayout>
      </c:layout>
      <c:lineChart>
        <c:grouping val="standard"/>
        <c:ser>
          <c:idx val="0"/>
          <c:order val="0"/>
          <c:tx>
            <c:v>OpenMP 5 Threads</c:v>
          </c:tx>
          <c:cat>
            <c:numRef>
              <c:f>comparison!$A$42:$A$67</c:f>
              <c:numCache>
                <c:formatCode>General</c:formatCode>
                <c:ptCount val="26"/>
                <c:pt idx="0">
                  <c:v>50</c:v>
                </c:pt>
                <c:pt idx="1">
                  <c:v>60</c:v>
                </c:pt>
                <c:pt idx="2">
                  <c:v>70</c:v>
                </c:pt>
                <c:pt idx="3">
                  <c:v>80</c:v>
                </c:pt>
                <c:pt idx="4">
                  <c:v>90</c:v>
                </c:pt>
                <c:pt idx="5">
                  <c:v>100</c:v>
                </c:pt>
                <c:pt idx="6">
                  <c:v>110</c:v>
                </c:pt>
                <c:pt idx="7">
                  <c:v>120</c:v>
                </c:pt>
                <c:pt idx="8">
                  <c:v>130</c:v>
                </c:pt>
                <c:pt idx="9">
                  <c:v>140</c:v>
                </c:pt>
                <c:pt idx="10">
                  <c:v>150</c:v>
                </c:pt>
                <c:pt idx="11">
                  <c:v>160</c:v>
                </c:pt>
                <c:pt idx="12">
                  <c:v>170</c:v>
                </c:pt>
                <c:pt idx="13">
                  <c:v>180</c:v>
                </c:pt>
                <c:pt idx="14">
                  <c:v>190</c:v>
                </c:pt>
                <c:pt idx="15">
                  <c:v>200</c:v>
                </c:pt>
                <c:pt idx="16">
                  <c:v>210</c:v>
                </c:pt>
                <c:pt idx="17">
                  <c:v>220</c:v>
                </c:pt>
                <c:pt idx="18">
                  <c:v>230</c:v>
                </c:pt>
                <c:pt idx="19">
                  <c:v>240</c:v>
                </c:pt>
                <c:pt idx="20">
                  <c:v>250</c:v>
                </c:pt>
                <c:pt idx="21">
                  <c:v>260</c:v>
                </c:pt>
                <c:pt idx="22">
                  <c:v>270</c:v>
                </c:pt>
                <c:pt idx="23">
                  <c:v>280</c:v>
                </c:pt>
                <c:pt idx="24">
                  <c:v>290</c:v>
                </c:pt>
                <c:pt idx="25">
                  <c:v>300</c:v>
                </c:pt>
              </c:numCache>
            </c:numRef>
          </c:cat>
          <c:val>
            <c:numRef>
              <c:f>comparison!$D$42:$D$67</c:f>
              <c:numCache>
                <c:formatCode>General</c:formatCode>
                <c:ptCount val="2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4</c:v>
                </c:pt>
                <c:pt idx="5">
                  <c:v>6</c:v>
                </c:pt>
                <c:pt idx="6">
                  <c:v>6</c:v>
                </c:pt>
                <c:pt idx="7">
                  <c:v>7</c:v>
                </c:pt>
                <c:pt idx="8">
                  <c:v>9</c:v>
                </c:pt>
                <c:pt idx="9">
                  <c:v>11</c:v>
                </c:pt>
                <c:pt idx="10">
                  <c:v>11</c:v>
                </c:pt>
                <c:pt idx="11">
                  <c:v>13</c:v>
                </c:pt>
                <c:pt idx="12">
                  <c:v>16</c:v>
                </c:pt>
                <c:pt idx="13">
                  <c:v>17</c:v>
                </c:pt>
                <c:pt idx="14">
                  <c:v>19</c:v>
                </c:pt>
                <c:pt idx="15">
                  <c:v>21</c:v>
                </c:pt>
                <c:pt idx="16">
                  <c:v>24</c:v>
                </c:pt>
                <c:pt idx="17">
                  <c:v>26</c:v>
                </c:pt>
                <c:pt idx="18">
                  <c:v>28</c:v>
                </c:pt>
                <c:pt idx="19">
                  <c:v>30</c:v>
                </c:pt>
                <c:pt idx="20">
                  <c:v>34</c:v>
                </c:pt>
                <c:pt idx="21">
                  <c:v>37</c:v>
                </c:pt>
                <c:pt idx="22">
                  <c:v>39</c:v>
                </c:pt>
                <c:pt idx="23">
                  <c:v>43</c:v>
                </c:pt>
                <c:pt idx="24">
                  <c:v>44</c:v>
                </c:pt>
                <c:pt idx="25">
                  <c:v>51</c:v>
                </c:pt>
              </c:numCache>
            </c:numRef>
          </c:val>
        </c:ser>
        <c:ser>
          <c:idx val="1"/>
          <c:order val="1"/>
          <c:tx>
            <c:v>CUDA [11,11]</c:v>
          </c:tx>
          <c:cat>
            <c:numRef>
              <c:f>comparison!$A$42:$A$67</c:f>
              <c:numCache>
                <c:formatCode>General</c:formatCode>
                <c:ptCount val="26"/>
                <c:pt idx="0">
                  <c:v>50</c:v>
                </c:pt>
                <c:pt idx="1">
                  <c:v>60</c:v>
                </c:pt>
                <c:pt idx="2">
                  <c:v>70</c:v>
                </c:pt>
                <c:pt idx="3">
                  <c:v>80</c:v>
                </c:pt>
                <c:pt idx="4">
                  <c:v>90</c:v>
                </c:pt>
                <c:pt idx="5">
                  <c:v>100</c:v>
                </c:pt>
                <c:pt idx="6">
                  <c:v>110</c:v>
                </c:pt>
                <c:pt idx="7">
                  <c:v>120</c:v>
                </c:pt>
                <c:pt idx="8">
                  <c:v>130</c:v>
                </c:pt>
                <c:pt idx="9">
                  <c:v>140</c:v>
                </c:pt>
                <c:pt idx="10">
                  <c:v>150</c:v>
                </c:pt>
                <c:pt idx="11">
                  <c:v>160</c:v>
                </c:pt>
                <c:pt idx="12">
                  <c:v>170</c:v>
                </c:pt>
                <c:pt idx="13">
                  <c:v>180</c:v>
                </c:pt>
                <c:pt idx="14">
                  <c:v>190</c:v>
                </c:pt>
                <c:pt idx="15">
                  <c:v>200</c:v>
                </c:pt>
                <c:pt idx="16">
                  <c:v>210</c:v>
                </c:pt>
                <c:pt idx="17">
                  <c:v>220</c:v>
                </c:pt>
                <c:pt idx="18">
                  <c:v>230</c:v>
                </c:pt>
                <c:pt idx="19">
                  <c:v>240</c:v>
                </c:pt>
                <c:pt idx="20">
                  <c:v>250</c:v>
                </c:pt>
                <c:pt idx="21">
                  <c:v>260</c:v>
                </c:pt>
                <c:pt idx="22">
                  <c:v>270</c:v>
                </c:pt>
                <c:pt idx="23">
                  <c:v>280</c:v>
                </c:pt>
                <c:pt idx="24">
                  <c:v>290</c:v>
                </c:pt>
                <c:pt idx="25">
                  <c:v>300</c:v>
                </c:pt>
              </c:numCache>
            </c:numRef>
          </c:cat>
          <c:val>
            <c:numRef>
              <c:f>comparison!$D$76:$D$101</c:f>
              <c:numCache>
                <c:formatCode>General</c:formatCode>
                <c:ptCount val="26"/>
                <c:pt idx="0">
                  <c:v>4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  <c:pt idx="6">
                  <c:v>9</c:v>
                </c:pt>
                <c:pt idx="7">
                  <c:v>10</c:v>
                </c:pt>
                <c:pt idx="8">
                  <c:v>11</c:v>
                </c:pt>
                <c:pt idx="9">
                  <c:v>12</c:v>
                </c:pt>
                <c:pt idx="10">
                  <c:v>14</c:v>
                </c:pt>
                <c:pt idx="11">
                  <c:v>17</c:v>
                </c:pt>
                <c:pt idx="12">
                  <c:v>19</c:v>
                </c:pt>
                <c:pt idx="13">
                  <c:v>21</c:v>
                </c:pt>
                <c:pt idx="14">
                  <c:v>23</c:v>
                </c:pt>
                <c:pt idx="15">
                  <c:v>24</c:v>
                </c:pt>
                <c:pt idx="16">
                  <c:v>27</c:v>
                </c:pt>
                <c:pt idx="17">
                  <c:v>29</c:v>
                </c:pt>
                <c:pt idx="18">
                  <c:v>32</c:v>
                </c:pt>
                <c:pt idx="19">
                  <c:v>34</c:v>
                </c:pt>
                <c:pt idx="20">
                  <c:v>41</c:v>
                </c:pt>
                <c:pt idx="21">
                  <c:v>51</c:v>
                </c:pt>
                <c:pt idx="22">
                  <c:v>45</c:v>
                </c:pt>
                <c:pt idx="23">
                  <c:v>48</c:v>
                </c:pt>
                <c:pt idx="24">
                  <c:v>50</c:v>
                </c:pt>
                <c:pt idx="25">
                  <c:v>54</c:v>
                </c:pt>
              </c:numCache>
            </c:numRef>
          </c:val>
        </c:ser>
        <c:marker val="1"/>
        <c:axId val="135617536"/>
        <c:axId val="136258304"/>
      </c:lineChart>
      <c:catAx>
        <c:axId val="135617536"/>
        <c:scaling>
          <c:orientation val="minMax"/>
        </c:scaling>
        <c:axPos val="b"/>
        <c:numFmt formatCode="General" sourceLinked="1"/>
        <c:tickLblPos val="nextTo"/>
        <c:txPr>
          <a:bodyPr rot="-2700000" vert="horz"/>
          <a:lstStyle/>
          <a:p>
            <a:pPr>
              <a:defRPr/>
            </a:pPr>
            <a:endParaRPr lang="en-US"/>
          </a:p>
        </c:txPr>
        <c:crossAx val="136258304"/>
        <c:crosses val="autoZero"/>
        <c:auto val="1"/>
        <c:lblAlgn val="ctr"/>
        <c:lblOffset val="100"/>
        <c:tickLblSkip val="1"/>
        <c:tickMarkSkip val="1"/>
      </c:catAx>
      <c:valAx>
        <c:axId val="136258304"/>
        <c:scaling>
          <c:orientation val="minMax"/>
        </c:scaling>
        <c:axPos val="l"/>
        <c:majorGridlines/>
        <c:numFmt formatCode="General" sourceLinked="1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3561753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4671593202264772"/>
          <c:y val="0.37292817679558088"/>
          <c:w val="0.14160594035551177"/>
          <c:h val="0.12983425414364638"/>
        </c:manualLayout>
      </c:layout>
    </c:legend>
    <c:plotVisOnly val="1"/>
    <c:dispBlanksAs val="gap"/>
  </c:chart>
  <c:externalData r:id="rId1"/>
</c:chartSpac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8B819-D2FB-43B5-91D8-DEFB43F6322B}" type="datetimeFigureOut">
              <a:rPr lang="en-AU" smtClean="0"/>
              <a:pPr/>
              <a:t>2/08/2012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17255-B4B4-455A-AFFE-BBD0CA877BE5}" type="slidenum">
              <a:rPr lang="en-AU" smtClean="0"/>
              <a:pPr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Serial </a:t>
            </a:r>
            <a:r>
              <a:rPr lang="en-US" dirty="0" err="1" smtClean="0"/>
              <a:t>vs</a:t>
            </a:r>
            <a:r>
              <a:rPr lang="en-US" dirty="0" smtClean="0"/>
              <a:t> CUDA parallel project</a:t>
            </a:r>
            <a:endParaRPr lang="en-AU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CUDA Threads(N=100)</a:t>
            </a:r>
            <a:endParaRPr lang="en-AU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Serial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OpenMP</a:t>
            </a:r>
            <a:r>
              <a:rPr lang="en-US" dirty="0" smtClean="0"/>
              <a:t> parallel project</a:t>
            </a:r>
            <a:endParaRPr lang="en-AU" dirty="0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OpenMP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CUDA Serial Project</a:t>
            </a:r>
            <a:endParaRPr lang="en-AU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OpenMP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CUDA parallel project</a:t>
            </a:r>
            <a:endParaRPr lang="en-AU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26</Words>
  <Application>Microsoft Office PowerPoint</Application>
  <PresentationFormat>On-screen Show (4:3)</PresentationFormat>
  <Paragraphs>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Results</vt:lpstr>
      <vt:lpstr>Serial vs CUDA parallel project</vt:lpstr>
      <vt:lpstr>CUDA Threads(N=100)</vt:lpstr>
      <vt:lpstr>Serial vs OpenMP parallel project</vt:lpstr>
      <vt:lpstr>OpenMP vs CUDA Serial Project</vt:lpstr>
      <vt:lpstr>OpenMP vs CUDA parallel project</vt:lpstr>
    </vt:vector>
  </TitlesOfParts>
  <Company>CSIRO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Singh, Ramneek (CLW, Black Mountain)</dc:creator>
  <cp:lastModifiedBy>Singh, Ramneek (CLW, Black Mountain)</cp:lastModifiedBy>
  <cp:revision>35</cp:revision>
  <dcterms:created xsi:type="dcterms:W3CDTF">2012-07-30T09:00:36Z</dcterms:created>
  <dcterms:modified xsi:type="dcterms:W3CDTF">2012-08-02T08:15:37Z</dcterms:modified>
</cp:coreProperties>
</file>

<file path=docProps/thumbnail.jpeg>
</file>